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5"/>
  </p:notesMasterIdLst>
  <p:sldIdLst>
    <p:sldId id="256" r:id="rId2"/>
    <p:sldId id="257" r:id="rId3"/>
    <p:sldId id="276" r:id="rId4"/>
    <p:sldId id="281" r:id="rId5"/>
    <p:sldId id="263" r:id="rId6"/>
    <p:sldId id="264" r:id="rId7"/>
    <p:sldId id="277" r:id="rId8"/>
    <p:sldId id="267" r:id="rId9"/>
    <p:sldId id="268" r:id="rId10"/>
    <p:sldId id="259" r:id="rId11"/>
    <p:sldId id="278" r:id="rId12"/>
    <p:sldId id="262" r:id="rId13"/>
    <p:sldId id="260" r:id="rId14"/>
    <p:sldId id="279" r:id="rId15"/>
    <p:sldId id="270" r:id="rId16"/>
    <p:sldId id="261" r:id="rId17"/>
    <p:sldId id="280" r:id="rId18"/>
    <p:sldId id="269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65C2B-118D-0BA6-1FE4-98032D9199A6}" v="635" dt="2022-10-26T00:03:39.090"/>
    <p1510:client id="{15D2512B-17E8-48C8-FA58-522E37EC48CC}" v="3038" dt="2022-10-26T20:11:41.776"/>
    <p1510:client id="{410EB540-60E2-1B4A-7AD0-88CD60A26D9C}" v="134" dt="2022-10-26T21:49:23.251"/>
    <p1510:client id="{42027A30-B94D-09D0-7B38-3B81C7B42D02}" v="414" dt="2022-10-26T01:39:38.960"/>
    <p1510:client id="{7E1D4CCC-AF32-4B6B-A7B3-FCD6F5D57783}" v="2" dt="2022-10-26T19:25:17.564"/>
    <p1510:client id="{826CC9C4-C2D5-CE1F-D432-7A4791D2653E}" v="71" dt="2022-10-26T00:09:51.856"/>
    <p1510:client id="{93C72777-FD70-7202-D29B-A2045D2869F8}" v="1357" dt="2022-10-26T01:03:31.256"/>
    <p1510:client id="{DDB5FD75-52A8-BF9B-90CE-C8D57854B369}" v="8" dt="2022-10-26T18:32:01.988"/>
    <p1510:client id="{DF4325C9-F1D7-9E71-2163-44BA4EDA66E5}" v="279" dt="2022-10-26T00:30:13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B161-D8D1-4AAE-9A2B-361A26D728B5}" type="datetimeFigureOut"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2F2BC-BCDA-4600-BCE7-D6BE7ED44B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Declare string sets of assets for all assets in data file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Declare numbers to correspond to mean return, </a:t>
            </a:r>
            <a:r>
              <a:rPr lang="en-US" err="1">
                <a:cs typeface="Calibri"/>
              </a:rPr>
              <a:t>st</a:t>
            </a:r>
            <a:r>
              <a:rPr lang="en-US">
                <a:cs typeface="Calibri"/>
              </a:rPr>
              <a:t> dev, and correlation for all assets from the two excel sheets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Read data from excel sheets into our declared numbers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Declared numbers for return, variance, and standard deviation to correspond to entire portfolio by working allocation variable into the formulations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Minimize total variance and solve with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F2BC-BCDA-4600-BCE7-D6BE7ED44B9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8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Solved with LP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F2BC-BCDA-4600-BCE7-D6BE7ED44B9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1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Declared three sets, one for the stock assets, one for the bond assets, and one to encompass all examined assets</a:t>
            </a:r>
          </a:p>
          <a:p>
            <a:endParaRPr lang="en-US">
              <a:cs typeface="Calibri"/>
            </a:endParaRPr>
          </a:p>
          <a:p>
            <a:r>
              <a:rPr lang="en-US"/>
              <a:t>Enforced non-negativity for our allocations as no short positions are allowed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Enforced rule that sum of all asset allocations must equal 1 and set our required return to equal the return we previously obtained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Implemented constraints to force stock allocations to stay under 60% and bond allocations to stay under 40%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F2BC-BCDA-4600-BCE7-D6BE7ED44B98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1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Declared three sets, one for the stock assets, one for the bond assets, and one to encompass all examined assets</a:t>
            </a:r>
          </a:p>
          <a:p>
            <a:endParaRPr lang="en-US">
              <a:cs typeface="Calibri"/>
            </a:endParaRPr>
          </a:p>
          <a:p>
            <a:r>
              <a:rPr lang="en-US"/>
              <a:t>Enforced non-negativity for our allocations as no short positions are allowed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Enforced rule that sum of all asset allocations must equal 1 and set our required return to equal the return we previously obtained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Implemented constraints to force stock allocations to stay under 60% and bond allocations to stay under 40%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F2BC-BCDA-4600-BCE7-D6BE7ED44B98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F2BC-BCDA-4600-BCE7-D6BE7ED44B9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6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Declared three sets, one for the stock assets, one for the bond assets, and one to encompass all examined assets</a:t>
            </a:r>
          </a:p>
          <a:p>
            <a:endParaRPr lang="en-US">
              <a:cs typeface="Calibri"/>
            </a:endParaRPr>
          </a:p>
          <a:p>
            <a:r>
              <a:rPr lang="en-US"/>
              <a:t>Enforced non-negativity for our allocations as no short positions are allowed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Enforced rule that sum of all asset allocations must equal 1 and set our required return to equal the return we previously obtained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Implemented constraints to force stock allocations to stay under 60% and bond allocations to stay under 40%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F2BC-BCDA-4600-BCE7-D6BE7ED44B98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3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6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7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92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34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23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3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2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6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9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5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3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34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A977E-841B-0FA3-AEE3-1F91D447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34299"/>
            <a:ext cx="12205488" cy="7432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215B-C018-CD79-EB35-EDC2EC9037D7}"/>
              </a:ext>
            </a:extLst>
          </p:cNvPr>
          <p:cNvSpPr txBox="1"/>
          <p:nvPr/>
        </p:nvSpPr>
        <p:spPr>
          <a:xfrm>
            <a:off x="150889" y="-94628"/>
            <a:ext cx="9265921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/>
              <a:t>Applied Optimization Case 3</a:t>
            </a:r>
          </a:p>
          <a:p>
            <a:r>
              <a:rPr lang="en-US" sz="4000" b="1"/>
              <a:t>Optimizing Financial Return</a:t>
            </a:r>
          </a:p>
          <a:p>
            <a:endParaRPr lang="en-US" sz="2800"/>
          </a:p>
          <a:p>
            <a:r>
              <a:rPr lang="en-US" sz="3200" b="1"/>
              <a:t>Group 5</a:t>
            </a:r>
          </a:p>
          <a:p>
            <a:endParaRPr lang="en-US" sz="2800"/>
          </a:p>
          <a:p>
            <a:r>
              <a:rPr lang="en-US" sz="2800"/>
              <a:t>Somer Sinnard, Daniel Szabo </a:t>
            </a:r>
          </a:p>
          <a:p>
            <a:r>
              <a:rPr lang="en-US" sz="2800"/>
              <a:t>&amp; Grant Wheeler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6BA2-3B94-D3EC-DD7F-711DB45E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b="1"/>
              <a:t>Question 2</a:t>
            </a:r>
            <a:r>
              <a:rPr lang="en-US" sz="4000"/>
              <a:t> 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CA07-BB41-725D-6107-8354719F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680" y="1113960"/>
            <a:ext cx="6253751" cy="5076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 the period 2000-2017 given a portfolio comprised of 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Russell 1000 index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Russell 2000 Value index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Russell 2000 Growth index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Barclays US Govt Bond index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Barclays Investment Grade Bond index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annual average returns between 4.25% and 11%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is the </a:t>
            </a:r>
            <a:r>
              <a:rPr lang="en-US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efficient frontier</a:t>
            </a: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for this set of assets?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456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541B-F71E-A279-701C-215F27EF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0" y="111659"/>
            <a:ext cx="9905998" cy="924208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Setup </a:t>
            </a:r>
            <a:r>
              <a:rPr lang="en-US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ChANGES</a:t>
            </a:r>
            <a:endParaRPr lang="en-US" b="1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18736-66EF-FD75-5E81-D9930B3DAA13}"/>
              </a:ext>
            </a:extLst>
          </p:cNvPr>
          <p:cNvSpPr txBox="1"/>
          <p:nvPr/>
        </p:nvSpPr>
        <p:spPr>
          <a:xfrm>
            <a:off x="510102" y="1381490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Solving a sequence of portfolio optimizations:</a:t>
            </a:r>
          </a:p>
        </p:txBody>
      </p:sp>
      <p:pic>
        <p:nvPicPr>
          <p:cNvPr id="3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6A1452C-6F15-65D2-6D20-D7EC7568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888014"/>
            <a:ext cx="10295299" cy="1023882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8C8B5AC-9C4D-56DC-D2FD-41D40396F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" y="3577887"/>
            <a:ext cx="4508625" cy="509896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0AC52FF8-0F2F-26F1-0D08-5401D765E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" y="4357639"/>
            <a:ext cx="6456680" cy="31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8D9A8-E935-5827-1FB4-E0B15E772EB0}"/>
              </a:ext>
            </a:extLst>
          </p:cNvPr>
          <p:cNvSpPr txBox="1"/>
          <p:nvPr/>
        </p:nvSpPr>
        <p:spPr>
          <a:xfrm>
            <a:off x="510102" y="3154409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Initializing required return to our lowest return in the range:</a:t>
            </a:r>
          </a:p>
        </p:txBody>
      </p:sp>
    </p:spTree>
    <p:extLst>
      <p:ext uri="{BB962C8B-B14F-4D97-AF65-F5344CB8AC3E}">
        <p14:creationId xmlns:p14="http://schemas.microsoft.com/office/powerpoint/2010/main" val="373238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C9A9-69A6-5209-6AFB-BF1E2753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779" y="79917"/>
            <a:ext cx="9905998" cy="1905000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Efficient Frontier</a:t>
            </a:r>
            <a:endParaRPr lang="en-US" b="1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CD25D49-E4FA-4D30-17FE-7442DA97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47" y="1989397"/>
            <a:ext cx="6009991" cy="4486195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0E4B3EF-400C-4C54-62C5-5B20BC384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70187"/>
              </p:ext>
            </p:extLst>
          </p:nvPr>
        </p:nvGraphicFramePr>
        <p:xfrm>
          <a:off x="7480609" y="3494048"/>
          <a:ext cx="4256367" cy="76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853">
                  <a:extLst>
                    <a:ext uri="{9D8B030D-6E8A-4147-A177-3AD203B41FA5}">
                      <a16:colId xmlns:a16="http://schemas.microsoft.com/office/drawing/2014/main" val="2226167610"/>
                    </a:ext>
                  </a:extLst>
                </a:gridCol>
                <a:gridCol w="1403514">
                  <a:extLst>
                    <a:ext uri="{9D8B030D-6E8A-4147-A177-3AD203B41FA5}">
                      <a16:colId xmlns:a16="http://schemas.microsoft.com/office/drawing/2014/main" val="2276205668"/>
                    </a:ext>
                  </a:extLst>
                </a:gridCol>
              </a:tblGrid>
              <a:tr h="32248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 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61870"/>
                  </a:ext>
                </a:extLst>
              </a:tr>
              <a:tr h="3995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2.5462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9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2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6BA2-3B94-D3EC-DD7F-711DB45E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b="1"/>
              <a:t>Question 3</a:t>
            </a:r>
            <a:r>
              <a:rPr lang="en-US" sz="400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CA07-BB41-725D-6107-8354719F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246" y="1419225"/>
            <a:ext cx="6253751" cy="507682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For the period 2000-2017 given a portfolio comprised of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Russell 1000 index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Russell 2000 Value index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Russell 2000 Growth index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Barclays US Govt Bond index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Barclays Investment Grade Bond index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Additional Assets: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GSCI Precious Metals index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MSCI EAFE index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FTSE REIT index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Barclays High-Yield Index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annual average returns between </a:t>
            </a:r>
            <a:r>
              <a:rPr lang="en-US" sz="1700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4.25%</a:t>
            </a: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and </a:t>
            </a:r>
            <a:r>
              <a:rPr lang="en-US" sz="1700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11%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700" b="1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is the </a:t>
            </a:r>
            <a:r>
              <a:rPr lang="en-US" sz="1700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efficient frontier</a:t>
            </a:r>
            <a:r>
              <a:rPr lang="en-US" sz="17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for this set of assets?</a:t>
            </a:r>
            <a:endParaRPr lang="en-US" sz="1700" b="1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123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541B-F71E-A279-701C-215F27EF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0" y="111659"/>
            <a:ext cx="9905998" cy="924208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Setup CHANGEs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18736-66EF-FD75-5E81-D9930B3DAA13}"/>
              </a:ext>
            </a:extLst>
          </p:cNvPr>
          <p:cNvSpPr txBox="1"/>
          <p:nvPr/>
        </p:nvSpPr>
        <p:spPr>
          <a:xfrm>
            <a:off x="512011" y="1967551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Included additional assets in our new asset set: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90B7D0B-D35C-F508-D2E7-9644B15B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0" y="2617095"/>
            <a:ext cx="5996347" cy="23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C9A9-69A6-5209-6AFB-BF1E2753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13" y="183243"/>
            <a:ext cx="9905998" cy="1905000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Efficient Frontier</a:t>
            </a:r>
            <a:endParaRPr lang="en-US" b="1"/>
          </a:p>
        </p:txBody>
      </p:sp>
      <p:pic>
        <p:nvPicPr>
          <p:cNvPr id="3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B49D899-987C-903A-A0B3-5CE0500C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88" y="1966077"/>
            <a:ext cx="5911912" cy="43769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F9AAB1-3665-0145-6CB9-25EC863E2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48128"/>
              </p:ext>
            </p:extLst>
          </p:nvPr>
        </p:nvGraphicFramePr>
        <p:xfrm>
          <a:off x="7499194" y="3791414"/>
          <a:ext cx="4256367" cy="76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853">
                  <a:extLst>
                    <a:ext uri="{9D8B030D-6E8A-4147-A177-3AD203B41FA5}">
                      <a16:colId xmlns:a16="http://schemas.microsoft.com/office/drawing/2014/main" val="2226167610"/>
                    </a:ext>
                  </a:extLst>
                </a:gridCol>
                <a:gridCol w="1403514">
                  <a:extLst>
                    <a:ext uri="{9D8B030D-6E8A-4147-A177-3AD203B41FA5}">
                      <a16:colId xmlns:a16="http://schemas.microsoft.com/office/drawing/2014/main" val="2276205668"/>
                    </a:ext>
                  </a:extLst>
                </a:gridCol>
              </a:tblGrid>
              <a:tr h="32248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 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61870"/>
                  </a:ext>
                </a:extLst>
              </a:tr>
              <a:tr h="3995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2.5145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9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75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6BA2-3B94-D3EC-DD7F-711DB45E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b="1"/>
              <a:t>Question 4</a:t>
            </a:r>
            <a:r>
              <a:rPr lang="en-US" sz="400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CA07-BB41-725D-6107-8354719F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221" y="885825"/>
            <a:ext cx="6253751" cy="5076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T-Bills now additional investment option</a:t>
            </a:r>
            <a:endParaRPr lang="en-US"/>
          </a:p>
          <a:p>
            <a:pPr marL="342900" indent="-342900"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Same set of assets as before</a:t>
            </a:r>
          </a:p>
          <a:p>
            <a:pPr marL="342900" indent="-342900"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Short position allowed for T-Bills only</a:t>
            </a:r>
          </a:p>
          <a:p>
            <a:pPr marL="342900" indent="-342900">
              <a:buClr>
                <a:srgbClr val="FFFFFF"/>
              </a:buClr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What effect does this have on the </a:t>
            </a:r>
            <a:r>
              <a:rPr lang="en-US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efficient frontier </a:t>
            </a: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for this set of assets?</a:t>
            </a:r>
          </a:p>
        </p:txBody>
      </p:sp>
    </p:spTree>
    <p:extLst>
      <p:ext uri="{BB962C8B-B14F-4D97-AF65-F5344CB8AC3E}">
        <p14:creationId xmlns:p14="http://schemas.microsoft.com/office/powerpoint/2010/main" val="239838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541B-F71E-A279-701C-215F27EF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0" y="111659"/>
            <a:ext cx="9905998" cy="924208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Setup CHANGES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18736-66EF-FD75-5E81-D9930B3DAA13}"/>
              </a:ext>
            </a:extLst>
          </p:cNvPr>
          <p:cNvSpPr txBox="1"/>
          <p:nvPr/>
        </p:nvSpPr>
        <p:spPr>
          <a:xfrm>
            <a:off x="515475" y="1107472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Included T-bills in our new asset set: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0CC2812-5A8C-800E-2A21-11292E4B6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4" y="1548529"/>
            <a:ext cx="4584071" cy="200941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270C427-95FA-4F14-5C46-369FB5C5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2" y="4439791"/>
            <a:ext cx="2743200" cy="251927"/>
          </a:xfrm>
          <a:prstGeom prst="rect">
            <a:avLst/>
          </a:prstGeom>
        </p:spPr>
      </p:pic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F6AE069-7DFB-1115-83E5-A334DD11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2" y="4832559"/>
            <a:ext cx="4267200" cy="1750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C2C7A-0D3C-E05F-ED6C-58459AEC1720}"/>
              </a:ext>
            </a:extLst>
          </p:cNvPr>
          <p:cNvSpPr txBox="1"/>
          <p:nvPr/>
        </p:nvSpPr>
        <p:spPr>
          <a:xfrm>
            <a:off x="515474" y="3977672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Constrained all assets other than T-bills to be non-negative:</a:t>
            </a:r>
          </a:p>
        </p:txBody>
      </p:sp>
    </p:spTree>
    <p:extLst>
      <p:ext uri="{BB962C8B-B14F-4D97-AF65-F5344CB8AC3E}">
        <p14:creationId xmlns:p14="http://schemas.microsoft.com/office/powerpoint/2010/main" val="363151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C9A9-69A6-5209-6AFB-BF1E2753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627" y="110671"/>
            <a:ext cx="9905998" cy="1905000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Efficient Frontier</a:t>
            </a:r>
            <a:endParaRPr lang="en-US" b="1"/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A3C661C-4B8F-587B-6761-9BCDB7C3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57" y="1984321"/>
            <a:ext cx="5934546" cy="4385015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2A99D7A-4458-B93A-7E12-4C27FC176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96631"/>
              </p:ext>
            </p:extLst>
          </p:nvPr>
        </p:nvGraphicFramePr>
        <p:xfrm>
          <a:off x="7380823" y="3575691"/>
          <a:ext cx="4256367" cy="76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853">
                  <a:extLst>
                    <a:ext uri="{9D8B030D-6E8A-4147-A177-3AD203B41FA5}">
                      <a16:colId xmlns:a16="http://schemas.microsoft.com/office/drawing/2014/main" val="2226167610"/>
                    </a:ext>
                  </a:extLst>
                </a:gridCol>
                <a:gridCol w="1403514">
                  <a:extLst>
                    <a:ext uri="{9D8B030D-6E8A-4147-A177-3AD203B41FA5}">
                      <a16:colId xmlns:a16="http://schemas.microsoft.com/office/drawing/2014/main" val="2276205668"/>
                    </a:ext>
                  </a:extLst>
                </a:gridCol>
              </a:tblGrid>
              <a:tr h="32248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 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61870"/>
                  </a:ext>
                </a:extLst>
              </a:tr>
              <a:tr h="39958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2.1605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9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60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1AE5-F717-4859-D04A-0AD06A48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APPENDIX: Question 1 Part 1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E1ED1DF1-1695-8AFA-0A70-CBBF5EFC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75" y="2989020"/>
            <a:ext cx="4991477" cy="3196138"/>
          </a:xfrm>
          <a:prstGeom prst="rect">
            <a:avLst/>
          </a:prstGeom>
        </p:spPr>
      </p:pic>
      <p:pic>
        <p:nvPicPr>
          <p:cNvPr id="7" name="Picture 4" descr="Table&#10;&#10;Description automatically generated">
            <a:extLst>
              <a:ext uri="{FF2B5EF4-FFF2-40B4-BE49-F238E27FC236}">
                <a16:creationId xmlns:a16="http://schemas.microsoft.com/office/drawing/2014/main" id="{781DAD32-BDA6-B2E7-DFC4-9A8DF7DD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487" y="2073243"/>
            <a:ext cx="2728412" cy="41148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3B07BC3-04F7-0E69-A32A-0F571525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112" y="2073979"/>
            <a:ext cx="2743200" cy="65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6BA2-3B94-D3EC-DD7F-711DB45E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65" y="294487"/>
            <a:ext cx="9905998" cy="1905000"/>
          </a:xfrm>
        </p:spPr>
        <p:txBody>
          <a:bodyPr/>
          <a:lstStyle/>
          <a:p>
            <a:r>
              <a:rPr lang="en-US" b="1"/>
              <a:t>Overall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CA07-BB41-725D-6107-8354719F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65" y="1715931"/>
            <a:ext cx="7230404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Determine optimal portfolios given various conditions. </a:t>
            </a:r>
          </a:p>
        </p:txBody>
      </p:sp>
    </p:spTree>
    <p:extLst>
      <p:ext uri="{BB962C8B-B14F-4D97-AF65-F5344CB8AC3E}">
        <p14:creationId xmlns:p14="http://schemas.microsoft.com/office/powerpoint/2010/main" val="313448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A65674A-1260-152F-0104-391396998D85}"/>
              </a:ext>
            </a:extLst>
          </p:cNvPr>
          <p:cNvSpPr txBox="1">
            <a:spLocks/>
          </p:cNvSpPr>
          <p:nvPr/>
        </p:nvSpPr>
        <p:spPr>
          <a:xfrm>
            <a:off x="1108745" y="626198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APPENDIX: Question 1 Part 2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B0DE5DB-CF84-F349-586C-5A048E26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43" y="3052152"/>
            <a:ext cx="2186110" cy="304040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FEF4302-8625-278F-054D-CB155807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2" y="3276965"/>
            <a:ext cx="2324628" cy="550627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B3A1FCD2-61DA-6798-3DEC-1ACD4FC2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2" y="4332992"/>
            <a:ext cx="2319548" cy="15212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9B760-47D1-B797-880C-069465B58137}"/>
              </a:ext>
            </a:extLst>
          </p:cNvPr>
          <p:cNvSpPr txBox="1"/>
          <p:nvPr/>
        </p:nvSpPr>
        <p:spPr>
          <a:xfrm>
            <a:off x="1251782" y="2158730"/>
            <a:ext cx="293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/>
              <a:t>60/40 Constraint: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098E8-58FD-4309-A74B-DCF410AEABCF}"/>
              </a:ext>
            </a:extLst>
          </p:cNvPr>
          <p:cNvSpPr txBox="1"/>
          <p:nvPr/>
        </p:nvSpPr>
        <p:spPr>
          <a:xfrm>
            <a:off x="8043742" y="2158729"/>
            <a:ext cx="293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/>
              <a:t>No 60/40 Constraint: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35CA9E22-766D-62D6-F81F-EA58CCCB6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240" y="3051031"/>
            <a:ext cx="2148840" cy="3026698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88C517A1-AF21-1C88-72B8-3FD70CEED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680" y="3279052"/>
            <a:ext cx="2346960" cy="528495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DBE47749-719E-A61E-AC83-FF4730907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680" y="4330758"/>
            <a:ext cx="2352040" cy="15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DB4385-9AC5-5C41-F192-4EBFDCBD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52" y="637142"/>
            <a:ext cx="9905998" cy="1905000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APPENDIX: Question 2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41B16C4-797D-72D2-8A44-34E0E62B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80" y="1769"/>
            <a:ext cx="1654458" cy="6858884"/>
          </a:xfrm>
          <a:prstGeom prst="rect">
            <a:avLst/>
          </a:prstGeom>
        </p:spPr>
      </p:pic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EF9FC023-DB89-373F-5778-F57E9138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37" y="2244980"/>
            <a:ext cx="3701358" cy="897760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2CA60617-37B2-3BCF-78D8-F8981571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519" y="3895253"/>
            <a:ext cx="3701358" cy="24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1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418D5C-F217-A17B-822E-FB215CCF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APPENDIX: Question 3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0DFF136-97F9-622C-2E42-3323B7EE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565" y="-1963"/>
            <a:ext cx="1625216" cy="6870604"/>
          </a:xfrm>
          <a:prstGeom prst="rect">
            <a:avLst/>
          </a:prstGeom>
        </p:spPr>
      </p:pic>
      <p:pic>
        <p:nvPicPr>
          <p:cNvPr id="7" name="Picture 7" descr="Table, calendar&#10;&#10;Description automatically generated">
            <a:extLst>
              <a:ext uri="{FF2B5EF4-FFF2-40B4-BE49-F238E27FC236}">
                <a16:creationId xmlns:a16="http://schemas.microsoft.com/office/drawing/2014/main" id="{A8FA5C24-B360-7832-FBE6-8A91017A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95" y="1987530"/>
            <a:ext cx="3178628" cy="740173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CCCFAB82-6C09-6321-779E-71DF727B5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728" y="3146168"/>
            <a:ext cx="3144252" cy="33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26EFB6-C8B9-B946-8040-593A614E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APPENDIX: Question 4</a:t>
            </a:r>
            <a:b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b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218988D-7484-9961-65A2-FB4D9633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425" y="2292"/>
            <a:ext cx="1619554" cy="6847686"/>
          </a:xfrm>
          <a:prstGeom prst="rect">
            <a:avLst/>
          </a:prstGeom>
        </p:spPr>
      </p:pic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86679D1D-499F-190F-5D32-BD2FB674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57" y="1957910"/>
            <a:ext cx="3224463" cy="765035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972DDCE-7CE4-3C64-350B-7573397B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14" y="2873192"/>
            <a:ext cx="3218733" cy="37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796A-498E-0E9D-1DE5-1BD5033D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 1: Part 1</a:t>
            </a:r>
            <a:endParaRPr lang="en-US" sz="40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326F-E4C4-26EB-3DDD-FF32D99D0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680" y="519229"/>
            <a:ext cx="6253751" cy="58202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 the period 2000-2017, given a portfolio comprised of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30% Russell 1000 index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15% Russell 2000 Value index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15% Russell 2000 Growth index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 Barclays US Govt Bond index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 Barclays Investment Grade Bond index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were the </a:t>
            </a:r>
            <a:r>
              <a:rPr lang="en-US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average return</a:t>
            </a: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and </a:t>
            </a:r>
            <a:r>
              <a:rPr lang="en-US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standard deviation</a:t>
            </a: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of this portfolio?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 does this compare to the </a:t>
            </a:r>
            <a:r>
              <a:rPr lang="en-US" b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broad market</a:t>
            </a:r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? (Wilshire 5000)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01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56449203-463D-D95D-A25E-8785E2C7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492281"/>
            <a:ext cx="1838960" cy="26664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0472374-6FC9-907C-7639-E2DBD731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6" y="2364173"/>
            <a:ext cx="3454400" cy="647522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0099593-86E9-B3C2-9046-05DD91FEB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" y="3551004"/>
            <a:ext cx="7544707" cy="411240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AFCDDE1-CA19-1CC3-A59A-93EAC63FD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" y="4431587"/>
            <a:ext cx="11292840" cy="125091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B0D5C04-D14A-23F5-D911-B726CE21B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3" y="6213674"/>
            <a:ext cx="3779520" cy="4852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E5D4885-A777-A8F9-44E1-B5123B4C9C3D}"/>
              </a:ext>
            </a:extLst>
          </p:cNvPr>
          <p:cNvSpPr txBox="1">
            <a:spLocks/>
          </p:cNvSpPr>
          <p:nvPr/>
        </p:nvSpPr>
        <p:spPr>
          <a:xfrm>
            <a:off x="476919" y="-122456"/>
            <a:ext cx="9877244" cy="148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/>
              <a:t>GENERAL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0A73E-F7F0-6D5F-5409-BD61FA5C7065}"/>
              </a:ext>
            </a:extLst>
          </p:cNvPr>
          <p:cNvSpPr txBox="1"/>
          <p:nvPr/>
        </p:nvSpPr>
        <p:spPr>
          <a:xfrm>
            <a:off x="380705" y="1101729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Define the set of Assets: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D4A39-A45C-6AA0-34B9-76DFC6EC53E0}"/>
              </a:ext>
            </a:extLst>
          </p:cNvPr>
          <p:cNvSpPr txBox="1"/>
          <p:nvPr/>
        </p:nvSpPr>
        <p:spPr>
          <a:xfrm>
            <a:off x="380705" y="1906859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Create numbers: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04BDD-6693-1274-76E1-720503215871}"/>
              </a:ext>
            </a:extLst>
          </p:cNvPr>
          <p:cNvSpPr txBox="1"/>
          <p:nvPr/>
        </p:nvSpPr>
        <p:spPr>
          <a:xfrm>
            <a:off x="380705" y="5731238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Minimize variance and solve with Linear Programing: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C6A19-CB3D-7537-8263-9891366B38F3}"/>
              </a:ext>
            </a:extLst>
          </p:cNvPr>
          <p:cNvSpPr txBox="1"/>
          <p:nvPr/>
        </p:nvSpPr>
        <p:spPr>
          <a:xfrm>
            <a:off x="380704" y="3128935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 in the Data from Excel Table: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3846D-CB75-A1E9-CBC0-AE04878FF86F}"/>
              </a:ext>
            </a:extLst>
          </p:cNvPr>
          <p:cNvSpPr txBox="1"/>
          <p:nvPr/>
        </p:nvSpPr>
        <p:spPr>
          <a:xfrm>
            <a:off x="380705" y="4034708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Create Numbers to perform calculations:</a:t>
            </a:r>
          </a:p>
        </p:txBody>
      </p:sp>
    </p:spTree>
    <p:extLst>
      <p:ext uri="{BB962C8B-B14F-4D97-AF65-F5344CB8AC3E}">
        <p14:creationId xmlns:p14="http://schemas.microsoft.com/office/powerpoint/2010/main" val="16871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51483D8-F7E5-F988-24F1-3C04BC98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9" y="4786186"/>
            <a:ext cx="11229726" cy="36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E4AC0-FBE2-5726-E1AC-A3D51FA2BB60}"/>
              </a:ext>
            </a:extLst>
          </p:cNvPr>
          <p:cNvSpPr txBox="1"/>
          <p:nvPr/>
        </p:nvSpPr>
        <p:spPr>
          <a:xfrm>
            <a:off x="496431" y="1730720"/>
            <a:ext cx="57293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Declared set of assets found in the given portfolio: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52C57-65C6-177D-9FC0-3F1C2B785996}"/>
              </a:ext>
            </a:extLst>
          </p:cNvPr>
          <p:cNvSpPr txBox="1"/>
          <p:nvPr/>
        </p:nvSpPr>
        <p:spPr>
          <a:xfrm>
            <a:off x="496430" y="4182700"/>
            <a:ext cx="6823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Assigned each asset its corresponding allocation amount: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4D602E4-F8E9-33C5-63B1-C72F6004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50" y="2334381"/>
            <a:ext cx="6364586" cy="14800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AB53B5-9307-280A-8F6A-8AC05E491E19}"/>
              </a:ext>
            </a:extLst>
          </p:cNvPr>
          <p:cNvSpPr txBox="1">
            <a:spLocks/>
          </p:cNvSpPr>
          <p:nvPr/>
        </p:nvSpPr>
        <p:spPr>
          <a:xfrm>
            <a:off x="448165" y="294487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64989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8C7B4CE-FF2B-2235-AB07-01F97E73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2423935"/>
            <a:ext cx="5791200" cy="374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4AF77-ABA2-0243-4FD6-FB763486ED96}"/>
              </a:ext>
            </a:extLst>
          </p:cNvPr>
          <p:cNvSpPr txBox="1"/>
          <p:nvPr/>
        </p:nvSpPr>
        <p:spPr>
          <a:xfrm>
            <a:off x="511646" y="2180044"/>
            <a:ext cx="505551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Portfolio Return: 6.8698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Portfolio Standard Deviation: 9.9656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Broad Market Return: 6.7896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Broad Market Standard Deviation: 14.8713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Similar average returns when compared to the broad market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Smaller Standard Deviation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7BC66C-EDD3-EF63-AABA-2197FA64D967}"/>
              </a:ext>
            </a:extLst>
          </p:cNvPr>
          <p:cNvSpPr txBox="1">
            <a:spLocks/>
          </p:cNvSpPr>
          <p:nvPr/>
        </p:nvSpPr>
        <p:spPr>
          <a:xfrm>
            <a:off x="1755715" y="314237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Q1:Part 1</a:t>
            </a:r>
            <a:b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0419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796A-498E-0E9D-1DE5-1BD5033D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 1: Part 2</a:t>
            </a:r>
            <a:endParaRPr lang="en-US" sz="40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326F-E4C4-26EB-3DDD-FF32D99D0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680" y="519229"/>
            <a:ext cx="6253751" cy="5820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For the average return obtained in Part 1, how much could the standard deviation have been reduced using the same assets while maintaining a 60/40 split between stocks and bonds?</a:t>
            </a:r>
          </a:p>
          <a:p>
            <a:pPr marL="0" indent="0">
              <a:buNone/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How much could the standard deviation have been reduced using the same assets but </a:t>
            </a:r>
            <a:b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</a:b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dropping the 60/40 balance constraint? </a:t>
            </a:r>
            <a:endParaRPr lang="en-US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462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541B-F71E-A279-701C-215F27EF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0" y="111659"/>
            <a:ext cx="9905998" cy="924208"/>
          </a:xfrm>
        </p:spPr>
        <p:txBody>
          <a:bodyPr>
            <a:normAutofit/>
          </a:bodyPr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Setup CHANGES</a:t>
            </a:r>
          </a:p>
        </p:txBody>
      </p:sp>
      <p:pic>
        <p:nvPicPr>
          <p:cNvPr id="5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0CD414-29DC-6CF0-C198-159A2008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2" y="1411903"/>
            <a:ext cx="11351755" cy="599583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8C7CBAB-0768-0EB2-A9BF-5A1AE4094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5" y="3703522"/>
            <a:ext cx="7362177" cy="48210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6676585-05F3-9327-51A2-919C7A61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36" y="2684404"/>
            <a:ext cx="3693813" cy="258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18736-66EF-FD75-5E81-D9930B3DAA13}"/>
              </a:ext>
            </a:extLst>
          </p:cNvPr>
          <p:cNvSpPr txBox="1"/>
          <p:nvPr/>
        </p:nvSpPr>
        <p:spPr>
          <a:xfrm>
            <a:off x="510102" y="971500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Declaring sets for all assets, stock assets, and bond assets: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D2C70-212F-9BA9-4CB2-C9CBE7E10B42}"/>
              </a:ext>
            </a:extLst>
          </p:cNvPr>
          <p:cNvSpPr txBox="1"/>
          <p:nvPr/>
        </p:nvSpPr>
        <p:spPr>
          <a:xfrm>
            <a:off x="510101" y="2251917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Non-negativity for allocations: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6C747-0B00-27EC-40C3-9DC2002BA31D}"/>
              </a:ext>
            </a:extLst>
          </p:cNvPr>
          <p:cNvSpPr txBox="1"/>
          <p:nvPr/>
        </p:nvSpPr>
        <p:spPr>
          <a:xfrm>
            <a:off x="510100" y="3227547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Allocations must sum to 1 and fixing portfolio return to value from part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AB71D-CB0F-584A-D56B-09201596E430}"/>
              </a:ext>
            </a:extLst>
          </p:cNvPr>
          <p:cNvSpPr txBox="1"/>
          <p:nvPr/>
        </p:nvSpPr>
        <p:spPr>
          <a:xfrm>
            <a:off x="510101" y="4507285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60% stocks, 40% bonds constraint: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72AE56D-8979-EAF0-6D50-829B25D14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35" y="4957734"/>
            <a:ext cx="6651278" cy="71645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C8AFCD-7D80-1AE4-5908-EB9E3904F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48" y="6377094"/>
            <a:ext cx="3986463" cy="277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1B14B-C980-948E-C56F-5CEFA637A07D}"/>
              </a:ext>
            </a:extLst>
          </p:cNvPr>
          <p:cNvSpPr txBox="1"/>
          <p:nvPr/>
        </p:nvSpPr>
        <p:spPr>
          <a:xfrm>
            <a:off x="510101" y="5951074"/>
            <a:ext cx="104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Solve with NLP instead of LP:</a:t>
            </a:r>
          </a:p>
        </p:txBody>
      </p:sp>
    </p:spTree>
    <p:extLst>
      <p:ext uri="{BB962C8B-B14F-4D97-AF65-F5344CB8AC3E}">
        <p14:creationId xmlns:p14="http://schemas.microsoft.com/office/powerpoint/2010/main" val="195629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B340282-4037-9F52-F5D8-7837C53C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7" y="2133704"/>
            <a:ext cx="2743200" cy="180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64C83-2A37-ABB6-8C48-A8599893B125}"/>
              </a:ext>
            </a:extLst>
          </p:cNvPr>
          <p:cNvSpPr txBox="1"/>
          <p:nvPr/>
        </p:nvSpPr>
        <p:spPr>
          <a:xfrm>
            <a:off x="429362" y="1680021"/>
            <a:ext cx="41021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Allocations with 60/40 constraint: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3EBE246-3F97-CB8E-23C0-530B59CCD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09977"/>
              </p:ext>
            </p:extLst>
          </p:nvPr>
        </p:nvGraphicFramePr>
        <p:xfrm>
          <a:off x="5707154" y="2272060"/>
          <a:ext cx="6152638" cy="3332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1249">
                  <a:extLst>
                    <a:ext uri="{9D8B030D-6E8A-4147-A177-3AD203B41FA5}">
                      <a16:colId xmlns:a16="http://schemas.microsoft.com/office/drawing/2014/main" val="727945772"/>
                    </a:ext>
                  </a:extLst>
                </a:gridCol>
                <a:gridCol w="1800478">
                  <a:extLst>
                    <a:ext uri="{9D8B030D-6E8A-4147-A177-3AD203B41FA5}">
                      <a16:colId xmlns:a16="http://schemas.microsoft.com/office/drawing/2014/main" val="2226167610"/>
                    </a:ext>
                  </a:extLst>
                </a:gridCol>
                <a:gridCol w="2160911">
                  <a:extLst>
                    <a:ext uri="{9D8B030D-6E8A-4147-A177-3AD203B41FA5}">
                      <a16:colId xmlns:a16="http://schemas.microsoft.com/office/drawing/2014/main" val="3718059717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 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Difference from Q1 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61870"/>
                  </a:ext>
                </a:extLst>
              </a:tr>
              <a:tr h="7977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Question 1 Part 1: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9.9656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745998"/>
                  </a:ext>
                </a:extLst>
              </a:tr>
              <a:tr h="7977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With 60/40 Constraint: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8.9576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-1.008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694618"/>
                  </a:ext>
                </a:extLst>
              </a:tr>
              <a:tr h="7977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entury Gothic"/>
                        </a:rPr>
                        <a:t>Without 60/40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entury Gothic"/>
                        </a:rPr>
                        <a:t>Constraint: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-4.3686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3090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8479E1-EBCD-1234-BB64-E5E9F8AB64E2}"/>
              </a:ext>
            </a:extLst>
          </p:cNvPr>
          <p:cNvSpPr txBox="1"/>
          <p:nvPr/>
        </p:nvSpPr>
        <p:spPr>
          <a:xfrm>
            <a:off x="287122" y="4311461"/>
            <a:ext cx="4391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Allocations without 60/40 constraint: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C7938E1D-D9BA-6E74-3289-C930FB28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0" y="4752398"/>
            <a:ext cx="2692400" cy="178804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93A480-7280-4224-51AD-EADD88AC2018}"/>
              </a:ext>
            </a:extLst>
          </p:cNvPr>
          <p:cNvSpPr txBox="1">
            <a:spLocks/>
          </p:cNvSpPr>
          <p:nvPr/>
        </p:nvSpPr>
        <p:spPr>
          <a:xfrm>
            <a:off x="1755715" y="314237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Q1:Part 2</a:t>
            </a:r>
            <a:b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57306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Application>Microsoft Office PowerPoint</Application>
  <PresentationFormat>Widescreen</PresentationFormat>
  <Slides>23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Mesh</vt:lpstr>
      <vt:lpstr>PowerPoint Presentation</vt:lpstr>
      <vt:lpstr>Overall Objective</vt:lpstr>
      <vt:lpstr>Question 1: Part 1</vt:lpstr>
      <vt:lpstr>PowerPoint Presentation</vt:lpstr>
      <vt:lpstr>PowerPoint Presentation</vt:lpstr>
      <vt:lpstr>PowerPoint Presentation</vt:lpstr>
      <vt:lpstr>Question 1: Part 2</vt:lpstr>
      <vt:lpstr>Setup CHANGES</vt:lpstr>
      <vt:lpstr>PowerPoint Presentation</vt:lpstr>
      <vt:lpstr>Question 2 </vt:lpstr>
      <vt:lpstr>Setup ChANGES</vt:lpstr>
      <vt:lpstr>Efficient Frontier</vt:lpstr>
      <vt:lpstr>Question 3 </vt:lpstr>
      <vt:lpstr>Setup CHANGEs</vt:lpstr>
      <vt:lpstr>Efficient Frontier</vt:lpstr>
      <vt:lpstr>Question 4 </vt:lpstr>
      <vt:lpstr>Setup CHANGES</vt:lpstr>
      <vt:lpstr>Efficient Frontier</vt:lpstr>
      <vt:lpstr>APPENDIX: Question 1 Part 1 </vt:lpstr>
      <vt:lpstr>PowerPoint Presentation</vt:lpstr>
      <vt:lpstr>APPENDIX: Question 2 </vt:lpstr>
      <vt:lpstr>APPENDIX: Question 3 </vt:lpstr>
      <vt:lpstr>APPENDIX: Question 4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Wheeler</dc:creator>
  <cp:revision>2</cp:revision>
  <dcterms:created xsi:type="dcterms:W3CDTF">2022-10-25T00:38:08Z</dcterms:created>
  <dcterms:modified xsi:type="dcterms:W3CDTF">2022-10-26T22:03:27Z</dcterms:modified>
</cp:coreProperties>
</file>